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82" r:id="rId4"/>
    <p:sldId id="283" r:id="rId5"/>
    <p:sldId id="274" r:id="rId6"/>
    <p:sldId id="279" r:id="rId7"/>
    <p:sldId id="281" r:id="rId8"/>
    <p:sldId id="284" r:id="rId9"/>
    <p:sldId id="285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731"/>
    <a:srgbClr val="CCE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параметр 1</c:v>
                </c:pt>
                <c:pt idx="1">
                  <c:v>параметр 2</c:v>
                </c:pt>
                <c:pt idx="2">
                  <c:v>параметр 3</c:v>
                </c:pt>
                <c:pt idx="3">
                  <c:v>параметр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C6-403D-8048-84BE845938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параметр 1</c:v>
                </c:pt>
                <c:pt idx="1">
                  <c:v>параметр 2</c:v>
                </c:pt>
                <c:pt idx="2">
                  <c:v>параметр 3</c:v>
                </c:pt>
                <c:pt idx="3">
                  <c:v>параметр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C6-403D-8048-84BE845938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параметр 1</c:v>
                </c:pt>
                <c:pt idx="1">
                  <c:v>параметр 2</c:v>
                </c:pt>
                <c:pt idx="2">
                  <c:v>параметр 3</c:v>
                </c:pt>
                <c:pt idx="3">
                  <c:v>параметр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C6-403D-8048-84BE845938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864832"/>
        <c:axId val="47883008"/>
      </c:barChart>
      <c:catAx>
        <c:axId val="47864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7883008"/>
        <c:crosses val="autoZero"/>
        <c:auto val="1"/>
        <c:lblAlgn val="l"/>
        <c:lblOffset val="100"/>
        <c:noMultiLvlLbl val="0"/>
      </c:catAx>
      <c:valAx>
        <c:axId val="4788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47864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304877934597582E-2"/>
          <c:y val="0.95322721494997287"/>
          <c:w val="0.41790429892681319"/>
          <c:h val="4.6772785050027119E-2"/>
        </c:manualLayout>
      </c:layout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5331F-1074-442D-B83D-FFB338E31882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6C5DB-D33A-4C1E-9C0B-FE3FE91BC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1560" y="1628800"/>
            <a:ext cx="7776864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Основной текст</a:t>
            </a:r>
          </a:p>
          <a:p>
            <a:pPr marL="457200" lvl="0" indent="-457200">
              <a:spcAft>
                <a:spcPts val="800"/>
              </a:spcAft>
              <a:buClr>
                <a:schemeClr val="accent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ru-RU" sz="2400" dirty="0" smtClean="0"/>
              <a:t>Нумерованный список</a:t>
            </a:r>
          </a:p>
          <a:p>
            <a:pPr marL="8001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Verdana" panose="020B0604030504040204" pitchFamily="34" charset="0"/>
              <a:buChar char="▪"/>
            </a:pPr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Маркированный список</a:t>
            </a:r>
          </a:p>
        </p:txBody>
      </p:sp>
    </p:spTree>
    <p:extLst>
      <p:ext uri="{BB962C8B-B14F-4D97-AF65-F5344CB8AC3E}">
        <p14:creationId xmlns:p14="http://schemas.microsoft.com/office/powerpoint/2010/main" val="39729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1560" y="1628800"/>
            <a:ext cx="3744416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Основной текст</a:t>
            </a:r>
          </a:p>
          <a:p>
            <a:pPr marL="457200" lvl="0" indent="-457200">
              <a:spcAft>
                <a:spcPts val="800"/>
              </a:spcAft>
              <a:buClr>
                <a:schemeClr val="accent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ru-RU" sz="2400" dirty="0" smtClean="0"/>
              <a:t>Нумерованный список</a:t>
            </a:r>
          </a:p>
          <a:p>
            <a:pPr marL="8001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Verdana" panose="020B0604030504040204" pitchFamily="34" charset="0"/>
              <a:buChar char="▪"/>
            </a:pPr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Маркированный список</a:t>
            </a:r>
          </a:p>
        </p:txBody>
      </p:sp>
      <p:graphicFrame>
        <p:nvGraphicFramePr>
          <p:cNvPr id="3" name="Диаграмма 2"/>
          <p:cNvGraphicFramePr/>
          <p:nvPr userDrawn="1">
            <p:extLst>
              <p:ext uri="{D42A27DB-BD31-4B8C-83A1-F6EECF244321}">
                <p14:modId xmlns:p14="http://schemas.microsoft.com/office/powerpoint/2010/main" val="2624024869"/>
              </p:ext>
            </p:extLst>
          </p:nvPr>
        </p:nvGraphicFramePr>
        <p:xfrm>
          <a:off x="4283968" y="1628800"/>
          <a:ext cx="42721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60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3647629"/>
              </p:ext>
            </p:extLst>
          </p:nvPr>
        </p:nvGraphicFramePr>
        <p:xfrm>
          <a:off x="683568" y="1772816"/>
          <a:ext cx="7704858" cy="44176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0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0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0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0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0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0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06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749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Образец таблицы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Текст внутри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07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19872" y="3356992"/>
            <a:ext cx="5472608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sz="2800" dirty="0" smtClean="0">
                <a:solidFill>
                  <a:schemeClr val="bg1"/>
                </a:solidFill>
              </a:rPr>
              <a:t>Образец подзаголовка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3131840" y="3356992"/>
            <a:ext cx="45719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18154"/>
            <a:ext cx="3066667" cy="6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0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3356992"/>
            <a:ext cx="6192688" cy="1224136"/>
          </a:xfrm>
        </p:spPr>
        <p:txBody>
          <a:bodyPr/>
          <a:lstStyle/>
          <a:p>
            <a:r>
              <a:rPr lang="ru-RU" sz="4400" cap="all" dirty="0" smtClean="0"/>
              <a:t>Трансформация </a:t>
            </a:r>
            <a:br>
              <a:rPr lang="ru-RU" sz="4400" cap="all" dirty="0" smtClean="0"/>
            </a:br>
            <a:r>
              <a:rPr lang="ru-RU" sz="4400" cap="all" dirty="0" smtClean="0"/>
              <a:t>современных медиа и </a:t>
            </a:r>
            <a:br>
              <a:rPr lang="ru-RU" sz="4400" cap="all" dirty="0" smtClean="0"/>
            </a:br>
            <a:r>
              <a:rPr lang="ru-RU" sz="4400" cap="all" smtClean="0"/>
              <a:t>кредит доверия</a:t>
            </a:r>
            <a:endParaRPr lang="ru-RU" sz="2000" b="0" cap="all" dirty="0"/>
          </a:p>
        </p:txBody>
      </p:sp>
    </p:spTree>
    <p:extLst>
      <p:ext uri="{BB962C8B-B14F-4D97-AF65-F5344CB8AC3E}">
        <p14:creationId xmlns:p14="http://schemas.microsoft.com/office/powerpoint/2010/main" val="33009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3356992"/>
            <a:ext cx="5472608" cy="1224136"/>
          </a:xfrm>
        </p:spPr>
        <p:txBody>
          <a:bodyPr/>
          <a:lstStyle/>
          <a:p>
            <a:r>
              <a:rPr lang="ru-RU" sz="4400" cap="all" dirty="0" smtClean="0"/>
              <a:t>Спасибо </a:t>
            </a:r>
            <a:br>
              <a:rPr lang="ru-RU" sz="4400" cap="all" dirty="0" smtClean="0"/>
            </a:br>
            <a:r>
              <a:rPr lang="ru-RU" sz="4400" cap="all" dirty="0" smtClean="0"/>
              <a:t>за внимание!</a:t>
            </a:r>
            <a:endParaRPr lang="ru-RU" sz="2000" b="0" cap="all" dirty="0"/>
          </a:p>
        </p:txBody>
      </p:sp>
    </p:spTree>
    <p:extLst>
      <p:ext uri="{BB962C8B-B14F-4D97-AF65-F5344CB8AC3E}">
        <p14:creationId xmlns:p14="http://schemas.microsoft.com/office/powerpoint/2010/main" val="11026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6984776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/>
              <a:t>26 марта 2016 года в последний раз в печатной версии вышла Британская газета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Independent</a:t>
            </a:r>
            <a:r>
              <a:rPr lang="ru-RU" sz="2000" dirty="0"/>
              <a:t>.</a:t>
            </a:r>
          </a:p>
          <a:p>
            <a:pPr>
              <a:spcAft>
                <a:spcPts val="800"/>
              </a:spcAft>
            </a:pPr>
            <a:r>
              <a:rPr lang="ru-RU" sz="2000" dirty="0"/>
              <a:t>Последний печатный выпуск газеты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ru-RU" sz="2000" dirty="0" err="1"/>
              <a:t>Moscow</a:t>
            </a:r>
            <a:r>
              <a:rPr lang="ru-RU" sz="2000" dirty="0"/>
              <a:t> </a:t>
            </a:r>
            <a:r>
              <a:rPr lang="ru-RU" sz="2000" dirty="0" err="1"/>
              <a:t>Times</a:t>
            </a:r>
            <a:r>
              <a:rPr lang="ru-RU" sz="2000" dirty="0"/>
              <a:t>, выходящей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английском языке,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вышел </a:t>
            </a:r>
            <a:r>
              <a:rPr lang="ru-RU" sz="2000" dirty="0"/>
              <a:t>27 июня 2017 года.</a:t>
            </a:r>
          </a:p>
          <a:p>
            <a:pPr>
              <a:spcAft>
                <a:spcPts val="800"/>
              </a:spcAft>
            </a:pPr>
            <a:r>
              <a:rPr lang="ru-RU" sz="2000" dirty="0"/>
              <a:t>Выпуск своих печатных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версий </a:t>
            </a:r>
            <a:r>
              <a:rPr lang="ru-RU" sz="2000" dirty="0"/>
              <a:t>в Европе и Азии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ежедневное </a:t>
            </a:r>
            <a:r>
              <a:rPr lang="ru-RU" sz="2000" dirty="0"/>
              <a:t>американское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деловое </a:t>
            </a:r>
            <a:r>
              <a:rPr lang="ru-RU" sz="2000" dirty="0"/>
              <a:t>издание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Wall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Street</a:t>
            </a:r>
            <a:r>
              <a:rPr lang="ru-RU" sz="2000" dirty="0" smtClean="0"/>
              <a:t> </a:t>
            </a:r>
            <a:r>
              <a:rPr lang="ru-RU" sz="2000" dirty="0" err="1"/>
              <a:t>Journal</a:t>
            </a:r>
            <a:r>
              <a:rPr lang="ru-RU" sz="2000" dirty="0"/>
              <a:t> прекратило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соответственно </a:t>
            </a:r>
            <a:r>
              <a:rPr lang="ru-RU" sz="2000" dirty="0"/>
              <a:t>29 сентября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6 октября 2017 года.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77724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Казалось бы, смерть печатных изданий</a:t>
            </a:r>
            <a:endParaRPr lang="ru-RU" sz="2200" dirty="0"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s://nyoobserver.files.wordpress.com/2016/02/gettyimages-509761164.jpg?quality=80&amp;w=9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56" b="-51213"/>
          <a:stretch/>
        </p:blipFill>
        <p:spPr bwMode="auto">
          <a:xfrm>
            <a:off x="4860032" y="2996952"/>
            <a:ext cx="5832648" cy="58444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0"/>
            <a:ext cx="77724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ru-RU" altLang="ru-RU" sz="2400" b="1" dirty="0" smtClean="0">
                <a:solidFill>
                  <a:srgbClr val="366092">
                    <a:lumMod val="75000"/>
                  </a:srgbClr>
                </a:solidFill>
              </a:rPr>
              <a:t>Можно </a:t>
            </a:r>
            <a:r>
              <a:rPr lang="ru-RU" altLang="ru-RU" sz="2400" b="1" dirty="0">
                <a:solidFill>
                  <a:srgbClr val="366092">
                    <a:lumMod val="75000"/>
                  </a:srgbClr>
                </a:solidFill>
              </a:rPr>
              <a:t>выделить несколько основных принципов новых форматов современных медиа</a:t>
            </a:r>
            <a:endParaRPr lang="en-US" altLang="ru-RU" sz="2400" b="1" dirty="0" smtClean="0">
              <a:solidFill>
                <a:srgbClr val="366092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16832"/>
            <a:ext cx="7848872" cy="4249018"/>
          </a:xfrm>
          <a:prstGeom prst="rect">
            <a:avLst/>
          </a:prstGeom>
        </p:spPr>
        <p:txBody>
          <a:bodyPr/>
          <a:lstStyle/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Переход </a:t>
            </a:r>
            <a:r>
              <a:rPr lang="ru-RU" sz="1700" dirty="0" smtClean="0">
                <a:solidFill>
                  <a:srgbClr val="595959"/>
                </a:solidFill>
              </a:rPr>
              <a:t>массы </a:t>
            </a:r>
            <a:r>
              <a:rPr lang="ru-RU" sz="1700" dirty="0">
                <a:solidFill>
                  <a:srgbClr val="595959"/>
                </a:solidFill>
              </a:rPr>
              <a:t>медиа в интернет пространство и в мобильные приложения.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Разделение медиа на общие и специализированные для определенных </a:t>
            </a:r>
            <a:r>
              <a:rPr lang="ru-RU" sz="1700" dirty="0" err="1">
                <a:solidFill>
                  <a:srgbClr val="595959"/>
                </a:solidFill>
              </a:rPr>
              <a:t>комьюнити</a:t>
            </a:r>
            <a:r>
              <a:rPr lang="ru-RU" sz="1700" dirty="0">
                <a:solidFill>
                  <a:srgbClr val="595959"/>
                </a:solidFill>
              </a:rPr>
              <a:t>. 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Краткость и упрощенность контента.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Увеличение скорости создания и распространения информационных продуктов.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Увеличение числа производителей контента, </a:t>
            </a:r>
            <a:r>
              <a:rPr lang="ru-RU" sz="1700" dirty="0" err="1">
                <a:solidFill>
                  <a:srgbClr val="595959"/>
                </a:solidFill>
              </a:rPr>
              <a:t>депрофессионализация</a:t>
            </a:r>
            <a:r>
              <a:rPr lang="ru-RU" sz="1700" dirty="0">
                <a:solidFill>
                  <a:srgbClr val="595959"/>
                </a:solidFill>
              </a:rPr>
              <a:t> основной массы производителей контента.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Увеличение роли </a:t>
            </a:r>
            <a:r>
              <a:rPr lang="ru-RU" sz="1700" dirty="0" smtClean="0">
                <a:solidFill>
                  <a:srgbClr val="595959"/>
                </a:solidFill>
              </a:rPr>
              <a:t>технологий </a:t>
            </a:r>
            <a:r>
              <a:rPr lang="ru-RU" sz="1700" dirty="0">
                <a:solidFill>
                  <a:srgbClr val="595959"/>
                </a:solidFill>
              </a:rPr>
              <a:t>контроля, доставки, модерирования и фильтрации информации.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Разделение медиа на работающих под заказ пропаганды и работающих на коммерческий рынок услуг.</a:t>
            </a:r>
          </a:p>
        </p:txBody>
      </p:sp>
    </p:spTree>
    <p:extLst>
      <p:ext uri="{BB962C8B-B14F-4D97-AF65-F5344CB8AC3E}">
        <p14:creationId xmlns:p14="http://schemas.microsoft.com/office/powerpoint/2010/main" val="28787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0"/>
            <a:ext cx="77724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ru-RU" altLang="ru-RU" sz="2400" b="1" dirty="0" smtClean="0">
                <a:solidFill>
                  <a:srgbClr val="366092">
                    <a:lumMod val="75000"/>
                  </a:srgbClr>
                </a:solidFill>
              </a:rPr>
              <a:t>Но все же, печатные СМИ не умирают. Почему? </a:t>
            </a:r>
            <a:endParaRPr lang="en-US" altLang="ru-RU" sz="2400" b="1" dirty="0" smtClean="0">
              <a:solidFill>
                <a:srgbClr val="366092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848872" cy="4249018"/>
          </a:xfrm>
          <a:prstGeom prst="rect">
            <a:avLst/>
          </a:prstGeom>
        </p:spPr>
        <p:txBody>
          <a:bodyPr/>
          <a:lstStyle/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Ответственность за публикацию и требования к газетной статье намного выше. Газетные публикации выигрывают от наличия </a:t>
            </a:r>
            <a:r>
              <a:rPr lang="ru-RU" sz="1700" dirty="0" smtClean="0">
                <a:solidFill>
                  <a:srgbClr val="595959"/>
                </a:solidFill>
              </a:rPr>
              <a:t>большего </a:t>
            </a:r>
            <a:r>
              <a:rPr lang="ru-RU" sz="1700" dirty="0">
                <a:solidFill>
                  <a:srgbClr val="595959"/>
                </a:solidFill>
              </a:rPr>
              <a:t>количества сотрудников, </a:t>
            </a:r>
            <a:r>
              <a:rPr lang="ru-RU" sz="1700" dirty="0" smtClean="0">
                <a:solidFill>
                  <a:srgbClr val="595959"/>
                </a:solidFill>
              </a:rPr>
              <a:t>работающих </a:t>
            </a:r>
            <a:r>
              <a:rPr lang="ru-RU" sz="1700" dirty="0">
                <a:solidFill>
                  <a:srgbClr val="595959"/>
                </a:solidFill>
              </a:rPr>
              <a:t>над выпуском. </a:t>
            </a:r>
            <a:endParaRPr lang="ru-RU" sz="1700" dirty="0" smtClean="0">
              <a:solidFill>
                <a:srgbClr val="595959"/>
              </a:solidFill>
            </a:endParaRP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595959"/>
                </a:solidFill>
              </a:rPr>
              <a:t>Качественный </a:t>
            </a:r>
            <a:r>
              <a:rPr lang="ru-RU" sz="1700" dirty="0">
                <a:solidFill>
                  <a:srgbClr val="595959"/>
                </a:solidFill>
              </a:rPr>
              <a:t>язык. В печатных изданиях еще следят за стилем изложения и манерой письменной речи.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Оригинальность материалов. </a:t>
            </a:r>
            <a:r>
              <a:rPr lang="ru-RU" sz="1700" dirty="0" smtClean="0">
                <a:solidFill>
                  <a:srgbClr val="595959"/>
                </a:solidFill>
              </a:rPr>
              <a:t>В </a:t>
            </a:r>
            <a:r>
              <a:rPr lang="ru-RU" sz="1700" dirty="0">
                <a:solidFill>
                  <a:srgbClr val="595959"/>
                </a:solidFill>
              </a:rPr>
              <a:t>интернете в массовом порядке царствует </a:t>
            </a:r>
            <a:r>
              <a:rPr lang="ru-RU" sz="1700" dirty="0" err="1">
                <a:solidFill>
                  <a:srgbClr val="595959"/>
                </a:solidFill>
              </a:rPr>
              <a:t>копипаст</a:t>
            </a:r>
            <a:r>
              <a:rPr lang="ru-RU" sz="1700" dirty="0">
                <a:solidFill>
                  <a:srgbClr val="595959"/>
                </a:solidFill>
              </a:rPr>
              <a:t>.  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Эстетическое восприятие. Дополнительные позитивные эмоции от общения с бумагой, с хорошим оформлением и изданием. Это относится и к книгам и к периодическим изданиям. 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Сила привычки. Это очень важно для разных категорий людей, не только пожилого возраста. 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Печатные СМИ в специальных местах: поезда, самолеты и т.д.</a:t>
            </a: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595959"/>
                </a:solidFill>
              </a:rPr>
              <a:t>Отсутствие навязчивой мелькающей рекламы в печатных СМИ. Интернет технологи губят сами себя. За всплывающими окнами и мелькающими роликами все труднее получить исходный текст.</a:t>
            </a:r>
          </a:p>
        </p:txBody>
      </p:sp>
    </p:spTree>
    <p:extLst>
      <p:ext uri="{BB962C8B-B14F-4D97-AF65-F5344CB8AC3E}">
        <p14:creationId xmlns:p14="http://schemas.microsoft.com/office/powerpoint/2010/main" val="28787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0"/>
            <a:ext cx="8424936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en-US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Fake news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как кризис доверия</a:t>
            </a:r>
            <a:endParaRPr lang="en-US" alt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5218557"/>
            <a:ext cx="35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en-US" sz="2400" b="1" dirty="0" smtClean="0">
                <a:solidFill>
                  <a:schemeClr val="tx2"/>
                </a:solidFill>
              </a:rPr>
              <a:t>Fake news </a:t>
            </a:r>
            <a:r>
              <a:rPr lang="ru-RU" sz="2400" b="1" dirty="0" smtClean="0">
                <a:solidFill>
                  <a:schemeClr val="tx2"/>
                </a:solidFill>
              </a:rPr>
              <a:t>–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это </a:t>
            </a:r>
            <a:r>
              <a:rPr lang="ru-RU" sz="2400" b="1" dirty="0">
                <a:solidFill>
                  <a:schemeClr val="tx2"/>
                </a:solidFill>
              </a:rPr>
              <a:t>достаточно серьезная </a:t>
            </a:r>
            <a:r>
              <a:rPr lang="ru-RU" sz="2400" b="1" dirty="0" smtClean="0">
                <a:solidFill>
                  <a:schemeClr val="tx2"/>
                </a:solidFill>
              </a:rPr>
              <a:t>угроза»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921833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Ирина Бокова</a:t>
            </a:r>
            <a:r>
              <a:rPr lang="ru-RU" sz="1400" dirty="0"/>
              <a:t>, генеральный директор </a:t>
            </a:r>
            <a:r>
              <a:rPr lang="ru-RU" sz="1400" dirty="0" smtClean="0"/>
              <a:t>ЮНЕСКО</a:t>
            </a:r>
          </a:p>
          <a:p>
            <a:r>
              <a:rPr lang="ru-RU" sz="1200" i="1" dirty="0" smtClean="0">
                <a:solidFill>
                  <a:schemeClr val="bg1">
                    <a:lumMod val="75000"/>
                  </a:schemeClr>
                </a:solidFill>
              </a:rPr>
              <a:t>27 марта, Международный </a:t>
            </a:r>
            <a:r>
              <a:rPr lang="ru-RU" sz="1200" i="1" dirty="0">
                <a:solidFill>
                  <a:schemeClr val="bg1">
                    <a:lumMod val="75000"/>
                  </a:schemeClr>
                </a:solidFill>
              </a:rPr>
              <a:t>коллоквиум «Журналистика под огнем: вызовы нашего </a:t>
            </a:r>
            <a:r>
              <a:rPr lang="ru-RU" sz="1200" i="1" dirty="0" smtClean="0">
                <a:solidFill>
                  <a:schemeClr val="bg1">
                    <a:lumMod val="75000"/>
                  </a:schemeClr>
                </a:solidFill>
              </a:rPr>
              <a:t>времени»</a:t>
            </a:r>
            <a:endParaRPr lang="ru-RU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6" y="1412776"/>
            <a:ext cx="3301214" cy="2289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5"/>
            <a:ext cx="3434327" cy="22895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4999051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Fake news </a:t>
            </a:r>
            <a:r>
              <a:rPr lang="ru-RU" sz="1600" b="1" dirty="0" smtClean="0">
                <a:solidFill>
                  <a:schemeClr val="tx2"/>
                </a:solidFill>
              </a:rPr>
              <a:t>является врагом людей. Прессе </a:t>
            </a:r>
            <a:r>
              <a:rPr lang="ru-RU" sz="1600" b="1" dirty="0">
                <a:solidFill>
                  <a:schemeClr val="tx2"/>
                </a:solidFill>
              </a:rPr>
              <a:t>следует запретить ссылаться на анонимные источники – </a:t>
            </a:r>
            <a:r>
              <a:rPr lang="ru-RU" sz="1600" b="1" dirty="0" smtClean="0">
                <a:solidFill>
                  <a:schemeClr val="tx2"/>
                </a:solidFill>
              </a:rPr>
              <a:t>нужно </a:t>
            </a:r>
            <a:r>
              <a:rPr lang="ru-RU" sz="1600" b="1" dirty="0">
                <a:solidFill>
                  <a:schemeClr val="tx2"/>
                </a:solidFill>
              </a:rPr>
              <a:t>прямо называть </a:t>
            </a:r>
            <a:r>
              <a:rPr lang="ru-RU" sz="1600" b="1" dirty="0" smtClean="0">
                <a:solidFill>
                  <a:schemeClr val="tx2"/>
                </a:solidFill>
              </a:rPr>
              <a:t>имена.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950780"/>
            <a:ext cx="3528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Дональд Трамп</a:t>
            </a:r>
            <a:r>
              <a:rPr lang="ru-RU" sz="1400" dirty="0" smtClean="0"/>
              <a:t>, президент США</a:t>
            </a:r>
          </a:p>
          <a:p>
            <a:r>
              <a:rPr lang="ru-RU" sz="1200" i="1" dirty="0" smtClean="0">
                <a:solidFill>
                  <a:schemeClr val="bg1">
                    <a:lumMod val="75000"/>
                  </a:schemeClr>
                </a:solidFill>
              </a:rPr>
              <a:t>Конференци</a:t>
            </a:r>
            <a:r>
              <a:rPr lang="ru-RU" sz="1200" i="1" dirty="0">
                <a:solidFill>
                  <a:schemeClr val="bg1">
                    <a:lumMod val="75000"/>
                  </a:schemeClr>
                </a:solidFill>
              </a:rPr>
              <a:t>я</a:t>
            </a:r>
            <a:r>
              <a:rPr lang="ru-RU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200" i="1" dirty="0">
                <a:solidFill>
                  <a:schemeClr val="bg1">
                    <a:lumMod val="75000"/>
                  </a:schemeClr>
                </a:solidFill>
              </a:rPr>
              <a:t>консервативных политических действий в городе </a:t>
            </a:r>
            <a:r>
              <a:rPr lang="ru-RU" sz="1200" i="1" dirty="0" err="1">
                <a:solidFill>
                  <a:schemeClr val="bg1">
                    <a:lumMod val="75000"/>
                  </a:schemeClr>
                </a:solidFill>
              </a:rPr>
              <a:t>Нэшнл-Харбор</a:t>
            </a:r>
            <a:r>
              <a:rPr lang="ru-RU" sz="1200" i="1" dirty="0">
                <a:solidFill>
                  <a:schemeClr val="bg1">
                    <a:lumMod val="75000"/>
                  </a:schemeClr>
                </a:solidFill>
              </a:rPr>
              <a:t> (штат Мэриленд)</a:t>
            </a:r>
          </a:p>
        </p:txBody>
      </p:sp>
    </p:spTree>
    <p:extLst>
      <p:ext uri="{BB962C8B-B14F-4D97-AF65-F5344CB8AC3E}">
        <p14:creationId xmlns:p14="http://schemas.microsoft.com/office/powerpoint/2010/main" val="38939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548680"/>
            <a:ext cx="4104456" cy="34563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en-US" altLang="ru-RU" sz="4000" b="1" dirty="0" smtClean="0">
                <a:solidFill>
                  <a:schemeClr val="accent1">
                    <a:lumMod val="75000"/>
                  </a:schemeClr>
                </a:solidFill>
              </a:rPr>
              <a:t>Fake news</a:t>
            </a: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Борьба с новой реальностью</a:t>
            </a:r>
            <a:endParaRPr lang="en-US" alt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648" y="4685100"/>
            <a:ext cx="81868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«Попробовал приобрести Pravda.com, но Россия сказала «нет». Оказывается, они уже его используют</a:t>
            </a:r>
            <a:r>
              <a:rPr lang="ru-RU" sz="1600" b="1" dirty="0" smtClean="0">
                <a:solidFill>
                  <a:schemeClr val="tx2"/>
                </a:solidFill>
              </a:rPr>
              <a:t>». 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«Оказывается, Pravda.com на самом деле принадлежит Украине. По какой-то причине Россия не позаботилась меня исправить</a:t>
            </a:r>
            <a:r>
              <a:rPr lang="ru-RU" sz="1600" b="1" dirty="0" smtClean="0">
                <a:solidFill>
                  <a:schemeClr val="tx2"/>
                </a:solidFill>
              </a:rPr>
              <a:t>».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В итоге, отметил </a:t>
            </a:r>
            <a:r>
              <a:rPr lang="ru-RU" sz="1600" b="1" dirty="0" err="1">
                <a:solidFill>
                  <a:schemeClr val="tx2"/>
                </a:solidFill>
              </a:rPr>
              <a:t>Маск</a:t>
            </a:r>
            <a:r>
              <a:rPr lang="ru-RU" sz="1600" b="1" dirty="0">
                <a:solidFill>
                  <a:schemeClr val="tx2"/>
                </a:solidFill>
              </a:rPr>
              <a:t>, для своего сервиса он будет использовать созвучный домен Pravduh.com (от </a:t>
            </a:r>
            <a:r>
              <a:rPr lang="ru-RU" sz="1600" b="1" dirty="0" err="1">
                <a:solidFill>
                  <a:schemeClr val="tx2"/>
                </a:solidFill>
              </a:rPr>
              <a:t>Pravda</a:t>
            </a:r>
            <a:r>
              <a:rPr lang="ru-RU" sz="1600" b="1" dirty="0">
                <a:solidFill>
                  <a:schemeClr val="tx2"/>
                </a:solidFill>
              </a:rPr>
              <a:t> и английского восклицания </a:t>
            </a:r>
            <a:r>
              <a:rPr lang="ru-RU" sz="1600" b="1" dirty="0" err="1">
                <a:solidFill>
                  <a:schemeClr val="tx2"/>
                </a:solidFill>
              </a:rPr>
              <a:t>Duh</a:t>
            </a:r>
            <a:r>
              <a:rPr lang="ru-RU" sz="1600" b="1" dirty="0">
                <a:solidFill>
                  <a:schemeClr val="tx2"/>
                </a:solidFill>
              </a:rPr>
              <a:t>!).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648" y="3899417"/>
            <a:ext cx="8301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Американский предприниматель Илон </a:t>
            </a:r>
            <a:r>
              <a:rPr lang="ru-RU" sz="1400" b="1" dirty="0" err="1" smtClean="0"/>
              <a:t>Маск</a:t>
            </a:r>
            <a:r>
              <a:rPr lang="ru-RU" sz="1400" b="1" dirty="0" smtClean="0"/>
              <a:t>,</a:t>
            </a:r>
            <a:endParaRPr lang="ru-RU" sz="1400" b="1" dirty="0"/>
          </a:p>
          <a:p>
            <a:r>
              <a:rPr lang="ru-RU" sz="1400" b="1" dirty="0" smtClean="0"/>
              <a:t>глава </a:t>
            </a:r>
            <a:r>
              <a:rPr lang="ru-RU" sz="1400" b="1" dirty="0" err="1"/>
              <a:t>SpaceX</a:t>
            </a:r>
            <a:r>
              <a:rPr lang="ru-RU" sz="1400" b="1" dirty="0"/>
              <a:t> и </a:t>
            </a:r>
            <a:r>
              <a:rPr lang="ru-RU" sz="1400" b="1" dirty="0" err="1" smtClean="0"/>
              <a:t>Tesla</a:t>
            </a:r>
            <a:r>
              <a:rPr lang="ru-RU" sz="1400" b="1" dirty="0" smtClean="0"/>
              <a:t>, внезапно </a:t>
            </a:r>
            <a:r>
              <a:rPr lang="ru-RU" sz="1400" b="1" dirty="0"/>
              <a:t>озаботился достоверностью информации в мировой сети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"/>
          <a:stretch/>
        </p:blipFill>
        <p:spPr bwMode="auto">
          <a:xfrm>
            <a:off x="4499992" y="620688"/>
            <a:ext cx="4246985" cy="296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4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32656"/>
            <a:ext cx="8424936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ru-RU" alt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Таргетинг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печатных СМИ, или продолжение большой лжи</a:t>
            </a:r>
            <a:endParaRPr lang="en-US" alt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3362" y="5503691"/>
            <a:ext cx="6737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Trump </a:t>
            </a:r>
            <a:r>
              <a:rPr lang="en-US" sz="1400" b="1" dirty="0">
                <a:solidFill>
                  <a:schemeClr val="tx2"/>
                </a:solidFill>
              </a:rPr>
              <a:t>Softens His </a:t>
            </a:r>
            <a:r>
              <a:rPr lang="en-US" sz="1400" b="1" dirty="0" smtClean="0">
                <a:solidFill>
                  <a:schemeClr val="tx2"/>
                </a:solidFill>
              </a:rPr>
              <a:t>Tone</a:t>
            </a:r>
            <a:r>
              <a:rPr lang="ru-RU" sz="1400" b="1" dirty="0" smtClean="0">
                <a:solidFill>
                  <a:schemeClr val="tx2"/>
                </a:solidFill>
              </a:rPr>
              <a:t>                 </a:t>
            </a:r>
            <a:r>
              <a:rPr lang="ru-RU" sz="1400" b="1" dirty="0" err="1" smtClean="0">
                <a:solidFill>
                  <a:schemeClr val="tx2"/>
                </a:solidFill>
              </a:rPr>
              <a:t>Trump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err="1">
                <a:solidFill>
                  <a:schemeClr val="tx2"/>
                </a:solidFill>
              </a:rPr>
              <a:t>Talks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b="1" dirty="0" err="1">
                <a:solidFill>
                  <a:schemeClr val="tx2"/>
                </a:solidFill>
              </a:rPr>
              <a:t>Tough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b="1" dirty="0" err="1">
                <a:solidFill>
                  <a:schemeClr val="tx2"/>
                </a:solidFill>
              </a:rPr>
              <a:t>on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</a:rPr>
              <a:t>Wall</a:t>
            </a:r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Трамп Смягчает Свой </a:t>
            </a:r>
            <a:r>
              <a:rPr lang="ru-RU" sz="1400" b="1" dirty="0" smtClean="0">
                <a:solidFill>
                  <a:schemeClr val="tx2"/>
                </a:solidFill>
              </a:rPr>
              <a:t>Тон             Трамп </a:t>
            </a:r>
            <a:r>
              <a:rPr lang="ru-RU" sz="1400" b="1" dirty="0">
                <a:solidFill>
                  <a:schemeClr val="tx2"/>
                </a:solidFill>
              </a:rPr>
              <a:t>говорит жестко </a:t>
            </a:r>
            <a:r>
              <a:rPr lang="ru-RU" sz="1400" b="1" dirty="0" smtClean="0">
                <a:solidFill>
                  <a:schemeClr val="tx2"/>
                </a:solidFill>
              </a:rPr>
              <a:t>о стене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258" y="2593067"/>
            <a:ext cx="1632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Один и тот же номер газеты </a:t>
            </a:r>
            <a:endParaRPr lang="ru-RU" sz="2800" b="1" dirty="0"/>
          </a:p>
        </p:txBody>
      </p:sp>
      <p:pic>
        <p:nvPicPr>
          <p:cNvPr id="6" name="Рисунок 5" descr="http://virtuemarttemplates.org/p/2017/06/two-editions-of-wall-street-journal-bear-opposite-headlines-in-wall-street-journal-todays-pap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84" y="1556792"/>
            <a:ext cx="6306325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2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6610" y="332656"/>
            <a:ext cx="77724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ru-RU" altLang="ru-RU" sz="2400" b="1" dirty="0" smtClean="0">
                <a:solidFill>
                  <a:srgbClr val="366092">
                    <a:lumMod val="75000"/>
                  </a:srgbClr>
                </a:solidFill>
              </a:rPr>
              <a:t>Еще раз о </a:t>
            </a:r>
            <a:r>
              <a:rPr lang="ru-RU" altLang="ru-RU" sz="2400" b="1" dirty="0">
                <a:solidFill>
                  <a:srgbClr val="366092">
                    <a:lumMod val="75000"/>
                  </a:srgbClr>
                </a:solidFill>
              </a:rPr>
              <a:t>новых </a:t>
            </a:r>
            <a:r>
              <a:rPr lang="ru-RU" altLang="ru-RU" sz="2400" b="1" dirty="0" smtClean="0">
                <a:solidFill>
                  <a:srgbClr val="366092">
                    <a:lumMod val="75000"/>
                  </a:srgbClr>
                </a:solidFill>
              </a:rPr>
              <a:t>форматах </a:t>
            </a:r>
            <a:r>
              <a:rPr lang="ru-RU" altLang="ru-RU" sz="2400" b="1" dirty="0">
                <a:solidFill>
                  <a:srgbClr val="366092">
                    <a:lumMod val="75000"/>
                  </a:srgbClr>
                </a:solidFill>
              </a:rPr>
              <a:t>современных медиа</a:t>
            </a:r>
            <a:endParaRPr lang="en-US" altLang="ru-RU" sz="2400" b="1" dirty="0" smtClean="0">
              <a:solidFill>
                <a:srgbClr val="366092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610" y="1700808"/>
            <a:ext cx="8136904" cy="4249018"/>
          </a:xfrm>
          <a:prstGeom prst="rect">
            <a:avLst/>
          </a:prstGeom>
        </p:spPr>
        <p:txBody>
          <a:bodyPr/>
          <a:lstStyle/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i="1" dirty="0">
                <a:solidFill>
                  <a:srgbClr val="595959"/>
                </a:solidFill>
              </a:rPr>
              <a:t>Переход </a:t>
            </a:r>
            <a:r>
              <a:rPr lang="ru-RU" sz="1700" i="1" dirty="0" smtClean="0">
                <a:solidFill>
                  <a:srgbClr val="595959"/>
                </a:solidFill>
              </a:rPr>
              <a:t>массы </a:t>
            </a:r>
            <a:r>
              <a:rPr lang="ru-RU" sz="1700" i="1" dirty="0">
                <a:solidFill>
                  <a:srgbClr val="595959"/>
                </a:solidFill>
              </a:rPr>
              <a:t>медиа в интернет пространство и в мобильные </a:t>
            </a:r>
            <a:r>
              <a:rPr lang="ru-RU" sz="1700" i="1" dirty="0" smtClean="0">
                <a:solidFill>
                  <a:srgbClr val="595959"/>
                </a:solidFill>
              </a:rPr>
              <a:t>приложения</a:t>
            </a:r>
            <a:r>
              <a:rPr lang="ru-RU" sz="1700" dirty="0" smtClean="0">
                <a:solidFill>
                  <a:srgbClr val="595959"/>
                </a:solidFill>
              </a:rPr>
              <a:t> – </a:t>
            </a:r>
            <a:r>
              <a:rPr lang="ru-RU" sz="1700" b="1" dirty="0" smtClean="0">
                <a:solidFill>
                  <a:srgbClr val="595959"/>
                </a:solidFill>
              </a:rPr>
              <a:t>как в свое время переход читательской аудитории в </a:t>
            </a:r>
            <a:r>
              <a:rPr lang="en-US" sz="1700" b="1" dirty="0" smtClean="0">
                <a:solidFill>
                  <a:srgbClr val="595959"/>
                </a:solidFill>
              </a:rPr>
              <a:t>TV</a:t>
            </a:r>
            <a:r>
              <a:rPr lang="ru-RU" sz="1700" dirty="0" smtClean="0">
                <a:solidFill>
                  <a:srgbClr val="595959"/>
                </a:solidFill>
              </a:rPr>
              <a:t>.</a:t>
            </a:r>
            <a:endParaRPr lang="ru-RU" sz="1700" dirty="0">
              <a:solidFill>
                <a:srgbClr val="595959"/>
              </a:solidFill>
            </a:endParaRP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i="1" dirty="0">
                <a:solidFill>
                  <a:srgbClr val="595959"/>
                </a:solidFill>
              </a:rPr>
              <a:t>Разделение медиа на общие и специализированные для определенных </a:t>
            </a:r>
            <a:r>
              <a:rPr lang="ru-RU" sz="1700" i="1" dirty="0" err="1" smtClean="0">
                <a:solidFill>
                  <a:srgbClr val="595959"/>
                </a:solidFill>
              </a:rPr>
              <a:t>комьюнити</a:t>
            </a:r>
            <a:r>
              <a:rPr lang="ru-RU" sz="1700" i="1" dirty="0" smtClean="0">
                <a:solidFill>
                  <a:srgbClr val="595959"/>
                </a:solidFill>
              </a:rPr>
              <a:t>, а также увеличение </a:t>
            </a:r>
            <a:r>
              <a:rPr lang="ru-RU" sz="1700" i="1" dirty="0">
                <a:solidFill>
                  <a:srgbClr val="595959"/>
                </a:solidFill>
              </a:rPr>
              <a:t>роли технологий контроля, доставки, модерирования и фильтрации информации</a:t>
            </a:r>
            <a:r>
              <a:rPr lang="ru-RU" sz="1700" i="1" dirty="0" smtClean="0">
                <a:solidFill>
                  <a:srgbClr val="595959"/>
                </a:solidFill>
              </a:rPr>
              <a:t>  </a:t>
            </a:r>
            <a:r>
              <a:rPr lang="ru-RU" sz="1700" dirty="0" smtClean="0">
                <a:solidFill>
                  <a:srgbClr val="595959"/>
                </a:solidFill>
              </a:rPr>
              <a:t>– </a:t>
            </a:r>
            <a:r>
              <a:rPr lang="ru-RU" sz="1700" b="1" dirty="0" smtClean="0">
                <a:solidFill>
                  <a:srgbClr val="595959"/>
                </a:solidFill>
              </a:rPr>
              <a:t>успешно осваивается и в печатной версии. </a:t>
            </a:r>
            <a:endParaRPr lang="ru-RU" sz="1700" b="1" dirty="0">
              <a:solidFill>
                <a:srgbClr val="595959"/>
              </a:solidFill>
            </a:endParaRP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i="1" dirty="0" smtClean="0">
                <a:solidFill>
                  <a:srgbClr val="595959"/>
                </a:solidFill>
              </a:rPr>
              <a:t>Краткость </a:t>
            </a:r>
            <a:r>
              <a:rPr lang="ru-RU" sz="1700" i="1" dirty="0">
                <a:solidFill>
                  <a:srgbClr val="595959"/>
                </a:solidFill>
              </a:rPr>
              <a:t>и упрощенность </a:t>
            </a:r>
            <a:r>
              <a:rPr lang="ru-RU" sz="1700" i="1" dirty="0" smtClean="0">
                <a:solidFill>
                  <a:srgbClr val="595959"/>
                </a:solidFill>
              </a:rPr>
              <a:t>контента, увеличение </a:t>
            </a:r>
            <a:r>
              <a:rPr lang="ru-RU" sz="1700" i="1" dirty="0">
                <a:solidFill>
                  <a:srgbClr val="595959"/>
                </a:solidFill>
              </a:rPr>
              <a:t>скорости создания и распространения информационных </a:t>
            </a:r>
            <a:r>
              <a:rPr lang="ru-RU" sz="1700" i="1" dirty="0" smtClean="0">
                <a:solidFill>
                  <a:srgbClr val="595959"/>
                </a:solidFill>
              </a:rPr>
              <a:t>продуктов, а также увеличение </a:t>
            </a:r>
            <a:r>
              <a:rPr lang="ru-RU" sz="1700" i="1" dirty="0">
                <a:solidFill>
                  <a:srgbClr val="595959"/>
                </a:solidFill>
              </a:rPr>
              <a:t>числа производителей контента, </a:t>
            </a:r>
            <a:r>
              <a:rPr lang="ru-RU" sz="1700" i="1" dirty="0" err="1">
                <a:solidFill>
                  <a:srgbClr val="595959"/>
                </a:solidFill>
              </a:rPr>
              <a:t>депрофессионализация</a:t>
            </a:r>
            <a:r>
              <a:rPr lang="ru-RU" sz="1700" i="1" dirty="0">
                <a:solidFill>
                  <a:srgbClr val="595959"/>
                </a:solidFill>
              </a:rPr>
              <a:t> основной массы производителей </a:t>
            </a:r>
            <a:r>
              <a:rPr lang="ru-RU" sz="1700" i="1" dirty="0" smtClean="0">
                <a:solidFill>
                  <a:srgbClr val="595959"/>
                </a:solidFill>
              </a:rPr>
              <a:t>контента </a:t>
            </a:r>
            <a:r>
              <a:rPr lang="ru-RU" sz="1700" dirty="0" smtClean="0">
                <a:solidFill>
                  <a:srgbClr val="595959"/>
                </a:solidFill>
              </a:rPr>
              <a:t>– </a:t>
            </a:r>
            <a:r>
              <a:rPr lang="ru-RU" sz="1700" b="1" dirty="0" smtClean="0">
                <a:solidFill>
                  <a:srgbClr val="595959"/>
                </a:solidFill>
              </a:rPr>
              <a:t>не всегда плюс, а иногда совсем наоборот.</a:t>
            </a:r>
            <a:endParaRPr lang="ru-RU" sz="1700" b="1" dirty="0">
              <a:solidFill>
                <a:srgbClr val="595959"/>
              </a:solidFill>
            </a:endParaRPr>
          </a:p>
          <a:p>
            <a:pPr marL="285750" indent="-285750">
              <a:spcAft>
                <a:spcPts val="400"/>
              </a:spcAft>
              <a:buClr>
                <a:srgbClr val="1F497D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700" i="1" dirty="0" smtClean="0">
                <a:solidFill>
                  <a:srgbClr val="595959"/>
                </a:solidFill>
              </a:rPr>
              <a:t>Разделение </a:t>
            </a:r>
            <a:r>
              <a:rPr lang="ru-RU" sz="1700" i="1" dirty="0">
                <a:solidFill>
                  <a:srgbClr val="595959"/>
                </a:solidFill>
              </a:rPr>
              <a:t>медиа на работающих под заказ пропаганды и работающих на коммерческий рынок </a:t>
            </a:r>
            <a:r>
              <a:rPr lang="ru-RU" sz="1700" i="1" dirty="0" smtClean="0">
                <a:solidFill>
                  <a:srgbClr val="595959"/>
                </a:solidFill>
              </a:rPr>
              <a:t>услуг </a:t>
            </a:r>
            <a:r>
              <a:rPr lang="ru-RU" sz="1700" dirty="0" smtClean="0">
                <a:solidFill>
                  <a:srgbClr val="595959"/>
                </a:solidFill>
              </a:rPr>
              <a:t>– </a:t>
            </a:r>
            <a:r>
              <a:rPr lang="ru-RU" sz="1700" b="1" dirty="0" smtClean="0">
                <a:solidFill>
                  <a:srgbClr val="595959"/>
                </a:solidFill>
              </a:rPr>
              <a:t>тенденция характерная для всех медиа, как печатных, так и электронных</a:t>
            </a:r>
            <a:r>
              <a:rPr lang="ru-RU" sz="1700" dirty="0" smtClean="0">
                <a:solidFill>
                  <a:srgbClr val="595959"/>
                </a:solidFill>
              </a:rPr>
              <a:t>.</a:t>
            </a:r>
            <a:endParaRPr lang="ru-RU" sz="17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332656"/>
            <a:ext cx="9036496" cy="1656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800"/>
              </a:spcAft>
            </a:pPr>
            <a:r>
              <a:rPr lang="ru-RU" altLang="ru-RU" sz="3200" b="1" dirty="0" smtClean="0">
                <a:solidFill>
                  <a:srgbClr val="366092">
                    <a:lumMod val="75000"/>
                  </a:srgbClr>
                </a:solidFill>
              </a:rPr>
              <a:t>Видимо, для печатных СМИ будет верна классическая фраза: «</a:t>
            </a:r>
            <a:r>
              <a:rPr lang="ru-RU" altLang="ru-RU" sz="3200" b="1" dirty="0">
                <a:solidFill>
                  <a:srgbClr val="366092">
                    <a:lumMod val="75000"/>
                  </a:srgbClr>
                </a:solidFill>
              </a:rPr>
              <a:t>Слухи о моей смерти сильно преувеличены». </a:t>
            </a:r>
            <a:endParaRPr lang="en-US" altLang="ru-RU" sz="3200" b="1" dirty="0" smtClean="0">
              <a:solidFill>
                <a:srgbClr val="366092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9756576" y="4941440"/>
            <a:ext cx="1008112" cy="100838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400"/>
              </a:spcAft>
              <a:buClr>
                <a:srgbClr val="1F497D"/>
              </a:buClr>
              <a:buSzPct val="200000"/>
            </a:pPr>
            <a:endParaRPr lang="ru-RU" sz="1700" dirty="0">
              <a:solidFill>
                <a:srgbClr val="595959"/>
              </a:solidFill>
            </a:endParaRPr>
          </a:p>
        </p:txBody>
      </p:sp>
      <p:pic>
        <p:nvPicPr>
          <p:cNvPr id="3074" name="Picture 2" descr="https://cdn1.img.sputnik.az/images/40099/67/400996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20472" cy="47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ISOGOR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C6D9F0"/>
      </a:accent2>
      <a:accent3>
        <a:srgbClr val="548DD4"/>
      </a:accent3>
      <a:accent4>
        <a:srgbClr val="31859B"/>
      </a:accent4>
      <a:accent5>
        <a:srgbClr val="76923C"/>
      </a:accent5>
      <a:accent6>
        <a:srgbClr val="E36C09"/>
      </a:accent6>
      <a:hlink>
        <a:srgbClr val="366092"/>
      </a:hlink>
      <a:folHlink>
        <a:srgbClr val="31859B"/>
      </a:folHlink>
    </a:clrScheme>
    <a:fontScheme name="Другая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571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Трансформация  современных медиа и  кредит доверия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PROPAGANDA</dc:creator>
  <cp:lastModifiedBy>Дмитрий</cp:lastModifiedBy>
  <cp:revision>48</cp:revision>
  <dcterms:created xsi:type="dcterms:W3CDTF">2014-12-29T12:50:47Z</dcterms:created>
  <dcterms:modified xsi:type="dcterms:W3CDTF">2018-08-16T20:26:59Z</dcterms:modified>
</cp:coreProperties>
</file>